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7" r:id="rId2"/>
    <p:sldId id="332" r:id="rId3"/>
    <p:sldId id="333" r:id="rId4"/>
    <p:sldId id="334" r:id="rId5"/>
    <p:sldId id="336" r:id="rId6"/>
    <p:sldId id="338" r:id="rId7"/>
    <p:sldId id="339" r:id="rId8"/>
    <p:sldId id="340" r:id="rId9"/>
    <p:sldId id="341" r:id="rId10"/>
    <p:sldId id="343" r:id="rId11"/>
    <p:sldId id="342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64" r:id="rId25"/>
    <p:sldId id="356" r:id="rId26"/>
    <p:sldId id="358" r:id="rId27"/>
    <p:sldId id="359" r:id="rId28"/>
    <p:sldId id="360" r:id="rId29"/>
    <p:sldId id="363" r:id="rId30"/>
    <p:sldId id="361" r:id="rId31"/>
    <p:sldId id="365" r:id="rId32"/>
    <p:sldId id="362" r:id="rId33"/>
    <p:sldId id="33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768" autoAdjust="0"/>
  </p:normalViewPr>
  <p:slideViewPr>
    <p:cSldViewPr snapToGrid="0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63FB1-7580-4CCE-9278-8D4990A0F202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0382D-2727-4F94-9811-346DF87C7B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0382D-2727-4F94-9811-346DF87C7BD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350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80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629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405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21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05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04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781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09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60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35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4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57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124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4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200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635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305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386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17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50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335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268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687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3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1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038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57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856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8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622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98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38CDD-C40F-44B7-ABA3-4D8629BF5E0D}" type="datetimeFigureOut">
              <a:rPr lang="zh-CN" altLang="en-US" smtClean="0"/>
              <a:t>2022/4/3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eSizeFitsQuoru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ingcap.com/zh/blog/linearizability-and-raft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w.alipayobjects.com/os/bmw-prod/de5638b4-5eef-408f-8fd4-1ee3826a4c76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464258409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github.com/OneSizeFitsQuorum/raft-thesis-zh_cn" TargetMode="External"/><Relationship Id="rId10" Type="http://schemas.openxmlformats.org/officeDocument/2006/relationships/hyperlink" Target="https://zhuanlan.zhihu.com/p/359206808" TargetMode="External"/><Relationship Id="rId4" Type="http://schemas.openxmlformats.org/officeDocument/2006/relationships/hyperlink" Target="https://github.com/maemual/raft-zh_cn" TargetMode="External"/><Relationship Id="rId9" Type="http://schemas.openxmlformats.org/officeDocument/2006/relationships/hyperlink" Target="https://mp.weixin.qq.com/s?__biz=MzIzOTU0NTQ0MA==&amp;mid=2247494453&amp;idx=1&amp;sn=17b8a97fe9490d94e14b6a0583222837&amp;scene=21#wechat_redirec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hyperlink" Target="https://zhuanlan.zhihu.com/p/5106541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dedump.info/post/20210515-raft/" TargetMode="External"/><Relationship Id="rId5" Type="http://schemas.openxmlformats.org/officeDocument/2006/relationships/hyperlink" Target="https://www.codedump.info/post/20180922-etcd-raft/" TargetMode="External"/><Relationship Id="rId4" Type="http://schemas.openxmlformats.org/officeDocument/2006/relationships/hyperlink" Target="https://github.com/etcd-io/etc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hyperlink" Target="https://zhuanlan.zhihu.com/p/34231970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daye5465/article/details/76684965" TargetMode="External"/><Relationship Id="rId5" Type="http://schemas.openxmlformats.org/officeDocument/2006/relationships/hyperlink" Target="https://zhuanlan.zhihu.com/p/27895034" TargetMode="External"/><Relationship Id="rId4" Type="http://schemas.openxmlformats.org/officeDocument/2006/relationships/hyperlink" Target="https://asktug.com/tags/talent-pla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33911" y="1711630"/>
            <a:ext cx="111248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Raft 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算法和对应代码框架介绍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谭新宇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Github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@OneSizeFitsQuorum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2022.3.2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Membership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4F157C-167D-6141-B8CC-21B6AED6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73" y="4033149"/>
            <a:ext cx="6466481" cy="26733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107EED-6376-D74D-8B7C-86C25369C695}"/>
              </a:ext>
            </a:extLst>
          </p:cNvPr>
          <p:cNvSpPr/>
          <p:nvPr/>
        </p:nvSpPr>
        <p:spPr>
          <a:xfrm>
            <a:off x="210406" y="1274479"/>
            <a:ext cx="746039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当做普通日志处理可能存在脑裂现象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当形成两个不相交的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时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两种解决方案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One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by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One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quorum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变化可控）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Joint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Consensus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（引入中间状态）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C615E7-1290-244D-A8F9-7523E9DA1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8EE7412-EEC3-AD45-8D29-02FD3F2D2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965" y="784578"/>
            <a:ext cx="3584187" cy="24314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2252D1-3154-6E45-97B4-71D69C74D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192" y="3429000"/>
            <a:ext cx="3835731" cy="32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interaction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62FF40E-CCEB-B54D-8DA6-1E12C6D2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783" y="4164872"/>
            <a:ext cx="2849216" cy="26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7E947ED-02CF-1348-8E67-DCD7D81110EC}"/>
              </a:ext>
            </a:extLst>
          </p:cNvPr>
          <p:cNvSpPr/>
          <p:nvPr/>
        </p:nvSpPr>
        <p:spPr>
          <a:xfrm>
            <a:off x="142672" y="1166842"/>
            <a:ext cx="12314371" cy="551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&lt;term, index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cmd&gt;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三态：成功，失败，超时</a:t>
            </a: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客户端超时重试可能会导致相同的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cmd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存在于多个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&lt;term,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index,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cmd&gt;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中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不做额外处理时，默认为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at-lease-once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语义，单机数据库同样存在该问题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exactly-once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语义的方案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用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UUID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标识不同的客户端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每个客户端用递增的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commandID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标识其不同的请求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UUID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commandID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标识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cmd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，避免对状态机的多次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7B863A-EBFE-BE47-A37F-135A121410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3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Linearizable read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ED0C5B-A9D8-2F43-8992-BEDDF183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33" y="3790213"/>
            <a:ext cx="4453264" cy="29413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AE6425-861E-364F-8A2D-D2ED7FD4A948}"/>
              </a:ext>
            </a:extLst>
          </p:cNvPr>
          <p:cNvSpPr/>
          <p:nvPr/>
        </p:nvSpPr>
        <p:spPr>
          <a:xfrm>
            <a:off x="521754" y="1077257"/>
            <a:ext cx="95504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单对象多操作的最强一致性：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Linearizable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所有副本对外表现得像一个副本一样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满足时间偏序关系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方案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ReadIndex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LeaseRead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安全性：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LeaseRead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==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ReadIndex</a:t>
            </a:r>
            <a:endParaRPr lang="en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3A07F6-886D-F44B-A2CD-7E45E3330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333" y="3608658"/>
            <a:ext cx="5463776" cy="30192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3B8D59-3DF2-6647-84DE-36969BA235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91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tolerance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2407AE-605A-2347-A474-09548F7B2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49" y="890501"/>
            <a:ext cx="8352074" cy="5808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368135-9830-9845-8B31-63472B3F9A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8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tolerance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E2FC76-E25D-9E4F-A7B1-0204C1616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516" y="890501"/>
            <a:ext cx="9250290" cy="5808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0EEEC7-FB0E-0E4B-BB7C-82848561C8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Leadership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EA91CE-44CF-F044-B59E-8A100483767A}"/>
              </a:ext>
            </a:extLst>
          </p:cNvPr>
          <p:cNvSpPr/>
          <p:nvPr/>
        </p:nvSpPr>
        <p:spPr>
          <a:xfrm>
            <a:off x="2556993" y="2213282"/>
            <a:ext cx="95504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运维：上下线机器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负载均衡：转移写入压力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对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availability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的优化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避免一次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election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timeout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的不可用时间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28E799-8224-5544-984B-B7B05CD25B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4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Optimizations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EA91CE-44CF-F044-B59E-8A100483767A}"/>
              </a:ext>
            </a:extLst>
          </p:cNvPr>
          <p:cNvSpPr/>
          <p:nvPr/>
        </p:nvSpPr>
        <p:spPr>
          <a:xfrm>
            <a:off x="0" y="2126423"/>
            <a:ext cx="127662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Batching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：降低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 call 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的开销。无法降低延时，能增加吞吐量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Pipeline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：提升 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 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同步的吞吐量。能降低延时并增加吞吐量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：减少持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锁代码的工作量。无法降低延时，能增加吞吐量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67333A-C5F0-BA42-8F91-E0BE3E2F9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参考资料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EA91CE-44CF-F044-B59E-8A100483767A}"/>
              </a:ext>
            </a:extLst>
          </p:cNvPr>
          <p:cNvSpPr/>
          <p:nvPr/>
        </p:nvSpPr>
        <p:spPr>
          <a:xfrm>
            <a:off x="521754" y="982613"/>
            <a:ext cx="1184577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 论文翻译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 博士论文翻译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 之前世今生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分布式共识：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Raft 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与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SOFAJRaft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8"/>
              </a:rPr>
              <a:t>线性一致性和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8"/>
              </a:rPr>
              <a:t>Raft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9"/>
              </a:rPr>
              <a:t>如何解决分布式系统中的“幽灵复现”？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10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10"/>
              </a:rPr>
              <a:t> 成员变更的工程实践</a:t>
            </a:r>
            <a:b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99DFE2-892D-3446-891F-B05C9ECACA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6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7DB4C5-37B1-DF47-8CA4-19C1F0C05956}"/>
              </a:ext>
            </a:extLst>
          </p:cNvPr>
          <p:cNvSpPr txBox="1"/>
          <p:nvPr/>
        </p:nvSpPr>
        <p:spPr>
          <a:xfrm>
            <a:off x="4476065" y="3075622"/>
            <a:ext cx="6644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Etcd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模块介绍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D2044-49B4-934E-B1CB-825B3CB68AF8}"/>
              </a:ext>
            </a:extLst>
          </p:cNvPr>
          <p:cNvSpPr/>
          <p:nvPr/>
        </p:nvSpPr>
        <p:spPr>
          <a:xfrm flipH="1">
            <a:off x="3477451" y="2993293"/>
            <a:ext cx="122251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spc="250" dirty="0">
                <a:solidFill>
                  <a:schemeClr val="accent5"/>
                </a:solidFill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02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59A156-A20A-1C4F-B7E6-D6DF0A0CD9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81F409-65CD-F14E-82C9-73443A984FF4}"/>
              </a:ext>
            </a:extLst>
          </p:cNvPr>
          <p:cNvSpPr/>
          <p:nvPr/>
        </p:nvSpPr>
        <p:spPr>
          <a:xfrm>
            <a:off x="41977" y="1971115"/>
            <a:ext cx="1120266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Etcd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最出名的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云原生分布式存储基石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一些历史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TiKV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port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自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Etcd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TinyKV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port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自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TiKV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理解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Etcd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==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理解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TinyKV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B9257D-D441-C640-9311-9EC167406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519" y="982613"/>
            <a:ext cx="5972481" cy="55996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56487B-B863-654B-91F7-5861C7A403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995059" y="35761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DECE35-0DB0-DC46-8F4F-E5B80DC81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BACDCD-F5DD-104B-B023-6A00B0107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478" y="766676"/>
            <a:ext cx="7907161" cy="60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65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RaftLog</a:t>
            </a:r>
          </a:p>
        </p:txBody>
      </p:sp>
      <p:pic>
        <p:nvPicPr>
          <p:cNvPr id="9" name="图片 8" descr="44K)~6VS~`~%((6APF1(5}N">
            <a:extLst>
              <a:ext uri="{FF2B5EF4-FFF2-40B4-BE49-F238E27FC236}">
                <a16:creationId xmlns:a16="http://schemas.microsoft.com/office/drawing/2014/main" id="{7965D3B8-3F41-6644-BA56-8D760FE99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22" y="4363137"/>
            <a:ext cx="5508308" cy="75550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721FC3D-D7F8-C24B-AC35-C8A64ED3D746}"/>
              </a:ext>
            </a:extLst>
          </p:cNvPr>
          <p:cNvSpPr/>
          <p:nvPr/>
        </p:nvSpPr>
        <p:spPr>
          <a:xfrm>
            <a:off x="86499" y="2148811"/>
            <a:ext cx="1120266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日志的内存缓存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unstable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：未持久化日志缓冲区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storage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：已持久化日志缓冲区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66C580-BC12-B640-B5CD-80984EF2B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A62259-CDC2-7547-AF9E-3D2828EC0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48649"/>
            <a:ext cx="5881794" cy="358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ProgressTracker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21FC3D-D7F8-C24B-AC35-C8A64ED3D746}"/>
              </a:ext>
            </a:extLst>
          </p:cNvPr>
          <p:cNvSpPr/>
          <p:nvPr/>
        </p:nvSpPr>
        <p:spPr>
          <a:xfrm>
            <a:off x="521754" y="1123555"/>
            <a:ext cx="1120266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节点管理其他节点日志进度的结构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基本功能：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matchIndex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与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nextIndex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pipeline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，流量控制等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9ACD28-0C7B-5A43-96B0-57BAAB54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1" y="2622895"/>
            <a:ext cx="4934511" cy="32360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3A66A6-F218-474D-AF9C-3390E491B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18" y="2622895"/>
            <a:ext cx="6202879" cy="40060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4380D8-FCF4-E24E-B706-43ABC96C3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32" y="6213722"/>
            <a:ext cx="4934510" cy="3146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CAF6BE-E66A-0749-9913-0F7D773A0F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3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21FC3D-D7F8-C24B-AC35-C8A64ED3D746}"/>
              </a:ext>
            </a:extLst>
          </p:cNvPr>
          <p:cNvSpPr/>
          <p:nvPr/>
        </p:nvSpPr>
        <p:spPr>
          <a:xfrm>
            <a:off x="521754" y="1135514"/>
            <a:ext cx="112026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算法的核心结构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term,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vote,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raftLog,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state,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progessTracker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等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tick,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等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消息：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msgs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（保留所有状态机要发送的网络请求）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BBC840-A081-DD4D-BF36-A4EEC53A2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801" y="1171812"/>
            <a:ext cx="2982496" cy="5469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8B7AEA-D85F-2D47-9807-E53CB66E7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651" y="2911201"/>
            <a:ext cx="3875616" cy="3864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F0915D-7133-F347-97EB-5018EBB16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7" y="2942010"/>
            <a:ext cx="3188650" cy="38028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8196C8-BC12-AD4A-BD3C-2D9EC4B7C0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0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RawNode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21FC3D-D7F8-C24B-AC35-C8A64ED3D746}"/>
              </a:ext>
            </a:extLst>
          </p:cNvPr>
          <p:cNvSpPr/>
          <p:nvPr/>
        </p:nvSpPr>
        <p:spPr>
          <a:xfrm>
            <a:off x="521754" y="1190896"/>
            <a:ext cx="1151122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承上启下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对上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层的变更（需要持久化的状态，需要应用到状态机的日志，需要发送的消息等）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对下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接受日志的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返回发送消息的响应至本地复制状态机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17552E-0150-0444-96CA-C14C4720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81" y="4106515"/>
            <a:ext cx="5298719" cy="22007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DE9B5E-ED8F-4E49-99E0-DA825C365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525" y="4106514"/>
            <a:ext cx="3975099" cy="22007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7212F8-3A79-5441-A767-2AB04F1339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2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重要流程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27212F8-3A79-5441-A767-2AB04F1339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DD075-744E-0C45-8513-0C40C2D14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3152"/>
            <a:ext cx="5793317" cy="36083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253B5A-3CA8-6F4E-80FF-9834B4427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983" y="2321462"/>
            <a:ext cx="6441017" cy="32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参考资料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21FC3D-D7F8-C24B-AC35-C8A64ED3D746}"/>
              </a:ext>
            </a:extLst>
          </p:cNvPr>
          <p:cNvSpPr/>
          <p:nvPr/>
        </p:nvSpPr>
        <p:spPr>
          <a:xfrm>
            <a:off x="640288" y="2114513"/>
            <a:ext cx="1120266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Etcd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 代码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Etcd 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库解析</a:t>
            </a:r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Etcd 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库的工程化实现</a:t>
            </a:r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Etcd raft 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设计与实现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《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二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》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C9A183-8F51-B049-8590-90FE4A0039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52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7DB4C5-37B1-DF47-8CA4-19C1F0C05956}"/>
              </a:ext>
            </a:extLst>
          </p:cNvPr>
          <p:cNvSpPr txBox="1"/>
          <p:nvPr/>
        </p:nvSpPr>
        <p:spPr>
          <a:xfrm>
            <a:off x="4476065" y="3075622"/>
            <a:ext cx="664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TinyKV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代码框架介绍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D2044-49B4-934E-B1CB-825B3CB68AF8}"/>
              </a:ext>
            </a:extLst>
          </p:cNvPr>
          <p:cNvSpPr/>
          <p:nvPr/>
        </p:nvSpPr>
        <p:spPr>
          <a:xfrm flipH="1">
            <a:off x="3477451" y="2993293"/>
            <a:ext cx="122251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spc="250" dirty="0">
                <a:solidFill>
                  <a:schemeClr val="accent5"/>
                </a:solidFill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03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C1E1B8-B083-A843-A107-00798DD42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07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-2147482589" descr="overview">
            <a:extLst>
              <a:ext uri="{FF2B5EF4-FFF2-40B4-BE49-F238E27FC236}">
                <a16:creationId xmlns:a16="http://schemas.microsoft.com/office/drawing/2014/main" id="{8FBE8433-1225-7849-BC60-ECF95C6A9E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6" t="5344" r="4344" b="3333"/>
          <a:stretch>
            <a:fillRect/>
          </a:stretch>
        </p:blipFill>
        <p:spPr>
          <a:xfrm>
            <a:off x="285972" y="2604138"/>
            <a:ext cx="4796667" cy="325588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99EBDF5-D95F-D14D-99CC-B2DB3465A18C}"/>
              </a:ext>
            </a:extLst>
          </p:cNvPr>
          <p:cNvSpPr/>
          <p:nvPr/>
        </p:nvSpPr>
        <p:spPr>
          <a:xfrm>
            <a:off x="521754" y="1244377"/>
            <a:ext cx="11202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TinyKV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：高性能，可扩展，支持事务的分布式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928A545-BD81-8A46-8E2D-A5D2177B92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71A4A0-CB72-8B47-A634-E4EC0391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085" y="2604138"/>
            <a:ext cx="6831915" cy="32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7707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Lab2a-</a:t>
            </a:r>
            <a:r>
              <a:rPr lang="en-US" altLang="zh-CN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 election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Log replication</a:t>
            </a:r>
          </a:p>
          <a:p>
            <a:endParaRPr lang="en-US" altLang="zh-CN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EBDF5-D95F-D14D-99CC-B2DB3465A18C}"/>
              </a:ext>
            </a:extLst>
          </p:cNvPr>
          <p:cNvSpPr/>
          <p:nvPr/>
        </p:nvSpPr>
        <p:spPr>
          <a:xfrm>
            <a:off x="521754" y="2063245"/>
            <a:ext cx="112026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模块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重点关注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的管理，本质是对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(term,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index)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对的维护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ProgressTracker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模块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重点关注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match/next/vote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的维护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模块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重点关注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becomeXXX()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St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ep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函数对所有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类型的处理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AD776DF-CD56-6041-B5A1-BDB116ACB8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0B5F9E-2D59-9547-9A86-7792A3E35A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4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Lab2a-</a:t>
            </a:r>
            <a:r>
              <a:rPr lang="en-US" altLang="zh-CN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RawNode interface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AD776DF-CD56-6041-B5A1-BDB116ACB8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0B5F9E-2D59-9547-9A86-7792A3E35A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AF95E7-CF63-0447-9276-BA5AE4D26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970" y="1269295"/>
            <a:ext cx="9410859" cy="49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6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7DB4C5-37B1-DF47-8CA4-19C1F0C05956}"/>
              </a:ext>
            </a:extLst>
          </p:cNvPr>
          <p:cNvSpPr txBox="1"/>
          <p:nvPr/>
        </p:nvSpPr>
        <p:spPr>
          <a:xfrm>
            <a:off x="4476065" y="3075622"/>
            <a:ext cx="6644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算法介绍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D2044-49B4-934E-B1CB-825B3CB68AF8}"/>
              </a:ext>
            </a:extLst>
          </p:cNvPr>
          <p:cNvSpPr/>
          <p:nvPr/>
        </p:nvSpPr>
        <p:spPr>
          <a:xfrm flipH="1">
            <a:off x="3477451" y="2993293"/>
            <a:ext cx="122251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spc="250" dirty="0">
                <a:solidFill>
                  <a:schemeClr val="accent5"/>
                </a:solidFill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7F24C6-808E-7744-9FE8-8148BF0665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64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Lab3a-Leadership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EBDF5-D95F-D14D-99CC-B2DB3465A18C}"/>
              </a:ext>
            </a:extLst>
          </p:cNvPr>
          <p:cNvSpPr/>
          <p:nvPr/>
        </p:nvSpPr>
        <p:spPr>
          <a:xfrm>
            <a:off x="65178" y="1628507"/>
            <a:ext cx="1212682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引入两种消息类型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MsgTransferLeader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MsgTimeoutNow </a:t>
            </a:r>
          </a:p>
          <a:p>
            <a:pPr lvl="1"/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一些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MsgTransferLeader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仅为上层指示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层的内部信息，不会在网络传输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当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发现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transferee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matchIndex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与本地的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lastIndex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相等时直接发送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MsgTimeoutNow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请求让其快速选举即可，否则继续发送日志让其快速同步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当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transferee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收到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MsgTimeoutNow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时，直接发起选举即可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AD776DF-CD56-6041-B5A1-BDB116ACB8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779511-BC7D-9E41-9D42-960DDFF732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83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974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Lab3a-Membership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EBDF5-D95F-D14D-99CC-B2DB3465A18C}"/>
              </a:ext>
            </a:extLst>
          </p:cNvPr>
          <p:cNvSpPr/>
          <p:nvPr/>
        </p:nvSpPr>
        <p:spPr>
          <a:xfrm>
            <a:off x="342269" y="1466677"/>
            <a:ext cx="1184973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实现两个函数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addNode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removeNode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一些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只对还在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组配置中的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ode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tick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增删节点时需要维护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ProgressTracker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新当选的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需要保证之前任期的所有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log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都被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后才能进行新的 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conf change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变更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AD776DF-CD56-6041-B5A1-BDB116ACB8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779511-BC7D-9E41-9D42-960DDFF732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45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参考资料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EBDF5-D95F-D14D-99CC-B2DB3465A18C}"/>
              </a:ext>
            </a:extLst>
          </p:cNvPr>
          <p:cNvSpPr/>
          <p:nvPr/>
        </p:nvSpPr>
        <p:spPr>
          <a:xfrm>
            <a:off x="521754" y="2027128"/>
            <a:ext cx="1120266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Asktug</a:t>
            </a: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E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tcd 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 如何实现 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leadership transfer</a:t>
            </a: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E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tcd 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 如何实现成员变更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TiDB 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在 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Raft 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hlinkClick r:id="rId7"/>
              </a:rPr>
              <a:t>成员变更上踩的坑</a:t>
            </a:r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AD776DF-CD56-6041-B5A1-BDB116ACB8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5924A0-EF42-AF44-A98F-754DC01596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7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995059" y="35761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AF90DE-FA2F-E94C-BC3F-70677C70C1D4}"/>
              </a:ext>
            </a:extLst>
          </p:cNvPr>
          <p:cNvSpPr txBox="1"/>
          <p:nvPr/>
        </p:nvSpPr>
        <p:spPr>
          <a:xfrm>
            <a:off x="3919855" y="2712720"/>
            <a:ext cx="43522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Thanks</a:t>
            </a:r>
            <a:r>
              <a:rPr lang="zh-CN" altLang="en-US" sz="5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EF08B9-E8F4-0740-850A-05565CC63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5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995059" y="35761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443254" y="1231531"/>
            <a:ext cx="117132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共识算法：起源于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Leslie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Lamport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的复制状态机思想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的宗旨：可实践性与可理解性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全称：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Re{liable|plicated|dundant} And Fault-Tolerant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工业界的实现：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etcd,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tikv,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sofa-jraft,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ratis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E53C10-50CC-274A-91C6-F59D9D668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638" y="4500517"/>
            <a:ext cx="3753003" cy="228784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97C9C8-0B3C-1641-A05C-A6B82D5D4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59" y="4588992"/>
            <a:ext cx="4737100" cy="21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291A0C-A4A8-E14F-B831-81450B8D48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3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842659" y="31015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45D8C7-E44B-544A-B520-B1F28A9F7102}"/>
              </a:ext>
            </a:extLst>
          </p:cNvPr>
          <p:cNvSpPr/>
          <p:nvPr/>
        </p:nvSpPr>
        <p:spPr>
          <a:xfrm>
            <a:off x="521754" y="3101544"/>
            <a:ext cx="3764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节点身份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en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ollower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Candidate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985D09-5BAD-3C47-8F7E-B687F8277CC4}"/>
              </a:ext>
            </a:extLst>
          </p:cNvPr>
          <p:cNvSpPr/>
          <p:nvPr/>
        </p:nvSpPr>
        <p:spPr>
          <a:xfrm>
            <a:off x="4017561" y="3121529"/>
            <a:ext cx="45645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Pre-Candidate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Witness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77ABF2-7C8E-FE49-8E5B-A69F68CF054E}"/>
              </a:ext>
            </a:extLst>
          </p:cNvPr>
          <p:cNvSpPr/>
          <p:nvPr/>
        </p:nvSpPr>
        <p:spPr>
          <a:xfrm>
            <a:off x="521754" y="1160654"/>
            <a:ext cx="3764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子问题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 election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 replication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Safety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1624D8-7379-864C-BC3B-A7EC964FDF96}"/>
              </a:ext>
            </a:extLst>
          </p:cNvPr>
          <p:cNvSpPr/>
          <p:nvPr/>
        </p:nvSpPr>
        <p:spPr>
          <a:xfrm>
            <a:off x="4017561" y="1135514"/>
            <a:ext cx="456459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Log compaction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Membership change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Client interaction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C69687-BFBB-CD48-8ABF-35467351F8EB}"/>
              </a:ext>
            </a:extLst>
          </p:cNvPr>
          <p:cNvSpPr/>
          <p:nvPr/>
        </p:nvSpPr>
        <p:spPr>
          <a:xfrm>
            <a:off x="8252843" y="1135514"/>
            <a:ext cx="45645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Linearizable read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tolerance</a:t>
            </a:r>
            <a:endParaRPr lang="en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Leadership transfer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9A7D48-D624-8F46-B994-5DDB281412D2}"/>
              </a:ext>
            </a:extLst>
          </p:cNvPr>
          <p:cNvSpPr/>
          <p:nvPr/>
        </p:nvSpPr>
        <p:spPr>
          <a:xfrm>
            <a:off x="521754" y="5031814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节点状态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CurrentTerm</a:t>
            </a:r>
            <a:endParaRPr lang="en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VoteFor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Log[]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32699E-4EF2-0043-A08B-DA6F9E41D4F0}"/>
              </a:ext>
            </a:extLst>
          </p:cNvPr>
          <p:cNvSpPr/>
          <p:nvPr/>
        </p:nvSpPr>
        <p:spPr>
          <a:xfrm>
            <a:off x="4017561" y="501182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ommit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ndex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LastApplied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matchIndex[]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38AA90-6190-C345-8653-087B3CD422EE}"/>
              </a:ext>
            </a:extLst>
          </p:cNvPr>
          <p:cNvSpPr/>
          <p:nvPr/>
        </p:nvSpPr>
        <p:spPr>
          <a:xfrm>
            <a:off x="8252843" y="49925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nextIndex[]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65ABAC-4A91-E04E-8973-8D2D316D2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election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D4FB64-4871-D741-B6F1-439699761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8" y="3561966"/>
            <a:ext cx="6665673" cy="281669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750353" y="1135514"/>
            <a:ext cx="113225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利用随机选举超时来避免活锁（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FLP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定理）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safety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保证的每个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只有一个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来避免脑裂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利用选举约束来保证新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拥有所有已提交的日志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101D24-BB8A-7447-8533-5DC228ABF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423" y="3268898"/>
            <a:ext cx="4497453" cy="34028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D72D31-17A0-794E-86B7-5F27ECB76E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0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replication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222777" y="1135514"/>
            <a:ext cx="117464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&lt;term, index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en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cmd&gt;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保证所有节点上拥有相同的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数组来满足复制状态机特性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E63C88-2463-7F48-A62E-5D971F92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526" y="2680314"/>
            <a:ext cx="3193065" cy="39849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91A241-A428-8941-85F6-B2BA0F643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067" y="2680314"/>
            <a:ext cx="4233992" cy="388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2E783F-6080-0B4F-98F6-0ABA7D68F0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Safety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222777" y="1135514"/>
            <a:ext cx="117464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Figure8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!=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：隐式提交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只允许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当前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的日志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no-op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 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0439771-EE54-CF4E-A608-626788757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836" y="2163624"/>
            <a:ext cx="4514097" cy="46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F874B0-05D9-F54A-8F24-576A18D0D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22" y="2242603"/>
            <a:ext cx="6793370" cy="5954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3F5B34-9881-054B-9DAC-3AE7789B5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506" y="4399048"/>
            <a:ext cx="4343553" cy="23558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053A54-0ECB-2F43-9E5A-B4E39749D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22" y="2883138"/>
            <a:ext cx="6793370" cy="14283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84A3DD-7E5D-754D-8615-3CDA8FCF5B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compaction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445554" y="1726203"/>
            <a:ext cx="117464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减少磁盘占用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减少重启时间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follower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catch-up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成本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定期压缩日志，需要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snapshot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时再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tikv,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etcd,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tinykv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定期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定阈值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snapshot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snapshot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后回收日志（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sofa-jraft,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ratis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BE7D51-FC4E-2643-9292-65C911D7F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948" y="982613"/>
            <a:ext cx="4927948" cy="40168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5D80C3-D0B0-DB4C-8530-304FB9BA46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0"/>
            <a:ext cx="2165131" cy="8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67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5515</TotalTime>
  <Words>999</Words>
  <Application>Microsoft Macintosh PowerPoint</Application>
  <PresentationFormat>宽屏</PresentationFormat>
  <Paragraphs>252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等线</vt:lpstr>
      <vt:lpstr>等线 Light</vt:lpstr>
      <vt:lpstr>Microsoft YaHei</vt:lpstr>
      <vt:lpstr>Microsoft YaHei</vt:lpstr>
      <vt:lpstr>Yu Gothic UI Semibold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王能杰</dc:creator>
  <cp:lastModifiedBy>谭 新宇</cp:lastModifiedBy>
  <cp:revision>253</cp:revision>
  <dcterms:created xsi:type="dcterms:W3CDTF">2022-02-25T09:43:33Z</dcterms:created>
  <dcterms:modified xsi:type="dcterms:W3CDTF">2022-04-06T01:18:13Z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2052-3.9.4.6396</vt:lpwstr>
  </property>
</Properties>
</file>